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3" r:id="rId4"/>
    <p:sldId id="266" r:id="rId5"/>
    <p:sldId id="271" r:id="rId6"/>
    <p:sldId id="268" r:id="rId7"/>
    <p:sldId id="262" r:id="rId8"/>
    <p:sldId id="270" r:id="rId9"/>
    <p:sldId id="269" r:id="rId10"/>
    <p:sldId id="257" r:id="rId11"/>
    <p:sldId id="267" r:id="rId12"/>
    <p:sldId id="264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CD0453-9F4D-B85C-A10D-853124849E08}" name="Meredith Blanchard" initials="MB" userId="S::mblanchard@navs.org::34c9a751-f32b-4115-90e3-14a07fb64b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FFFFFF"/>
    <a:srgbClr val="188016"/>
    <a:srgbClr val="008F00"/>
    <a:srgbClr val="1B8716"/>
    <a:srgbClr val="194A11"/>
    <a:srgbClr val="18941A"/>
    <a:srgbClr val="249B17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EDB0CB-CCD4-E147-A546-D56097035486}" v="40" dt="2022-12-02T17:45:20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7" autoAdjust="0"/>
    <p:restoredTop sz="97256"/>
  </p:normalViewPr>
  <p:slideViewPr>
    <p:cSldViewPr snapToGrid="0">
      <p:cViewPr>
        <p:scale>
          <a:sx n="140" d="100"/>
          <a:sy n="140" d="100"/>
        </p:scale>
        <p:origin x="1112" y="8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BCEB3-885F-F544-AADB-9D0FE981A3B9}" type="datetimeFigureOut">
              <a:rPr lang="en-US" smtClean="0"/>
              <a:t>12/2/22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3E66-5A0E-8F4E-B776-6DB7BF985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59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3E66-5A0E-8F4E-B776-6DB7BF9856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9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E5E7-E507-4145-B7F4-963FBD9B8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74F76-4793-AB97-34A1-A8C457031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6B2E6-C94B-9B52-95FC-08B2A2CFA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D78ED-66C8-6857-365E-BC2DA02F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9C1F6-F882-7F31-C31C-9A00F53E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1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EBDB5-5A18-DB0C-06CD-D66179C3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59278-DE74-2DBD-6A0B-785F9E408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0E387-BCDA-9D00-002B-44DF818F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E7D44-E43D-A614-86C6-54B6321A3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04E52-115A-8FC4-F182-63C5DF49F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56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DD2C-2EC9-8872-24D2-6578504D2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99EE4-0C0D-FAB4-DBF6-B93A470D1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33FDF-C9BE-2F1E-CE8C-3887FDCD1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E0C06-910A-435B-A987-F5FE24A4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76547-CDCE-67D0-7A33-4ED5CDC1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0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8CA7-29A4-D098-A38D-5C2A4368A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64C59-D40E-A2C8-20C0-3E0BA953D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5632D-1884-8807-668B-89D8EBBA9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C2166-C2A3-CDDB-74D9-6C94B3CD5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A5FB0-4331-182E-57D3-A530602D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C4677-904C-D79E-36B1-D998CC13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7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0CB3-6309-CE7E-8C21-8A5B26C0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DBD87-BC94-5F4B-36D6-966292E4B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DF883-4FAD-D7E1-E626-F81B789F0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C3E8A-1461-4C79-D902-306BA66DB4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925368-B5BB-D630-30AC-D50DD191F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54F4E-C2C7-8DC9-5AA0-77444A79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970C2-A4B4-59D1-00DC-0B93C71EF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BF4A24-C0DF-9E2A-A9A5-C1D676990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7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0C05E-B870-D634-BBEA-0505E21C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662A0-47C2-048E-A19C-3E73C679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71970-A2AB-7B79-76EB-715C4ADB9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2F0F0-E790-F7CC-1E67-0A440541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47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3403B-EF56-6139-FA72-FF6C2294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67EB7A-1788-3CBC-B9B4-A046B661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B5084-6638-74F3-A56B-A9DAB9EE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0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A6C88-FF98-B19C-C8F0-D3FB83994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28C00-E082-9429-8477-365170B6A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3CC64-89C6-1D10-B349-C380720FC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DCE076-0F09-115F-CA90-18152AA19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AD3F4-7904-2624-1DEA-C16972779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D0EA8-BE01-22BD-45A4-E862731D1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5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2EC78-34C9-F93E-E4D9-2F50AE040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A105BE-E1FA-B935-8F73-A2AF7A997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D34D6-606D-2441-F7BE-CF5E901809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791887-8AC7-BF8B-BA49-EAE58BBBB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F8661-F824-B308-4458-EC9F2A39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E0B78-14B6-DF28-CF55-0AEE440C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1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89795-1F2D-35FF-655C-9B51C1235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048714-07E2-0D5C-594F-EC6FC75F0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07BF0-4DDA-EB5C-48EC-ABFB2EA1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65284-EA6F-5AC3-975E-1A0C0C7B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0D9BD-03D7-6529-7027-328E33D9A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36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67ACC-3AC6-9845-7CD0-B685907F5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2D3EC-40DE-E30E-F778-DA46DA1C8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A18D3-E5B6-2049-FD42-2FF8C7928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BD8D4-2429-DD35-569B-C62EB560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A90A1-5C1F-55C4-6778-3977633A0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590E2B-31F5-449B-F1C2-F209E5CD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16DC0-AFDA-587F-B9F9-3D38CB838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C72A9-0563-DBF7-1638-244DC9813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C7575-7108-4241-B8F6-DF1560F2AA3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7E8BA-B6A1-AAA5-B962-49B856421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9811E-7856-BBCF-FBC0-8917AAFB9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149D7-57E2-45F2-9AF2-6F60BB50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9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riveguidelines.org/arrive-guidelines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F3C38-D5D3-6647-749D-E114D445B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CCD894-A80C-B272-FC07-D0CFD491A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703" y="3782926"/>
            <a:ext cx="7624957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Considerations for </a:t>
            </a:r>
            <a:b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Well-Designed </a:t>
            </a:r>
            <a:b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Experiments</a:t>
            </a:r>
          </a:p>
        </p:txBody>
      </p:sp>
    </p:spTree>
    <p:extLst>
      <p:ext uri="{BB962C8B-B14F-4D97-AF65-F5344CB8AC3E}">
        <p14:creationId xmlns:p14="http://schemas.microsoft.com/office/powerpoint/2010/main" val="4065955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B3A3C8-0DDA-59DB-625B-CE72CF9F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4EC06-88F1-E13E-B1B7-38F888D895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14413" y="1728788"/>
            <a:ext cx="10515600" cy="3009900"/>
          </a:xfrm>
          <a:prstGeom prst="roundRect">
            <a:avLst/>
          </a:prstGeom>
          <a:solidFill>
            <a:srgbClr val="FFFFFF">
              <a:alpha val="58039"/>
            </a:srgbClr>
          </a:solidFill>
          <a:ln>
            <a:noFill/>
            <a:prstDash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Scientific research is only of value when the results can be replicated, and researchers have confidence that the data they have generated are reliable.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Reproducibility issues are a problem across all scientific disciplines, but they are particularly prevalent in animal research.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46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lass flask with cylinder in blue science laboratory">
            <a:extLst>
              <a:ext uri="{FF2B5EF4-FFF2-40B4-BE49-F238E27FC236}">
                <a16:creationId xmlns:a16="http://schemas.microsoft.com/office/drawing/2014/main" id="{3BE4E736-B75C-D65B-3CFD-1BF16FEF15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93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725125-5221-29F2-33E8-4FEA3B736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2"/>
            <a:ext cx="12192001" cy="6858001"/>
          </a:xfrm>
          <a:prstGeom prst="rect">
            <a:avLst/>
          </a:prstGeom>
          <a:solidFill>
            <a:srgbClr val="18941A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18F1C9F-D9B2-7627-6094-4C003905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0823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Francis Collins, MD, PhD, former director of the National Institutes of Health, said: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4EC06-88F1-E13E-B1B7-38F888D89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222" y="2542032"/>
            <a:ext cx="10515600" cy="2066544"/>
          </a:xfrm>
          <a:prstGeom prst="roundRect">
            <a:avLst/>
          </a:prstGeom>
          <a:solidFill>
            <a:srgbClr val="FFFFFF">
              <a:alpha val="54902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“Preclinical research, especially work that uses animal models, seems to be the area that is currently most susceptible to reproducibility issues.”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B3DAE-8957-F647-C4E4-E187AEE1C176}"/>
              </a:ext>
            </a:extLst>
          </p:cNvPr>
          <p:cNvSpPr txBox="1"/>
          <p:nvPr/>
        </p:nvSpPr>
        <p:spPr>
          <a:xfrm>
            <a:off x="1480722" y="4168053"/>
            <a:ext cx="9372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Collins FS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Talbek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LA. 2014. “NIH plans to enhance reproducibility.”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505(7485): 612–613.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2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mpanzee resting">
            <a:extLst>
              <a:ext uri="{FF2B5EF4-FFF2-40B4-BE49-F238E27FC236}">
                <a16:creationId xmlns:a16="http://schemas.microsoft.com/office/drawing/2014/main" id="{A21C712E-BFA1-6D5A-07A5-41B13C8863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4EC06-88F1-E13E-B1B7-38F888D895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3475" y="1600200"/>
            <a:ext cx="10515600" cy="2752725"/>
          </a:xfrm>
          <a:prstGeom prst="roundRect">
            <a:avLst/>
          </a:prstGeom>
          <a:solidFill>
            <a:srgbClr val="FFFFFF">
              <a:alpha val="60000"/>
            </a:srgbClr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has been estimated that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51-89% of preclinical studies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large portion of which involve animal research, are not reproducible.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Freedman LP, Cockburn IM, Simcoe TS. 2015. “The Economics of Reproducibility in Preclinical Research.”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PLoS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Biol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13(6): e1002165. doi:10.1371/journal.pbio.1002165</a:t>
            </a:r>
          </a:p>
        </p:txBody>
      </p:sp>
    </p:spTree>
    <p:extLst>
      <p:ext uri="{BB962C8B-B14F-4D97-AF65-F5344CB8AC3E}">
        <p14:creationId xmlns:p14="http://schemas.microsoft.com/office/powerpoint/2010/main" val="139607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99F8D823-A7D9-DCC8-0680-140D30063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21664" y="-1319514"/>
            <a:ext cx="9948672" cy="9954228"/>
          </a:xfrm>
          <a:prstGeom prst="ellipse">
            <a:avLst/>
          </a:prstGeom>
          <a:solidFill>
            <a:srgbClr val="00905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E4F70D-87EE-6C98-3999-32FC215555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25880" y="1999615"/>
            <a:ext cx="9342123" cy="27640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can the 3Rs be used to address the reproducibility crisis in research involving animals?</a:t>
            </a:r>
          </a:p>
        </p:txBody>
      </p:sp>
    </p:spTree>
    <p:extLst>
      <p:ext uri="{BB962C8B-B14F-4D97-AF65-F5344CB8AC3E}">
        <p14:creationId xmlns:p14="http://schemas.microsoft.com/office/powerpoint/2010/main" val="28698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4E4471-16BF-A08D-3DA1-030FB5CC1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BF96B5-1958-1C62-58FC-95BB15174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08" y="2773484"/>
            <a:ext cx="2389554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862B1-69D2-BC4B-AF44-7D0C0CD57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884" y="871134"/>
            <a:ext cx="5556738" cy="5481394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animal model has long been considered the gold standard in research, but the failure to reproduce most animal studies tells a different story.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is a need to improve the reproducibility of preclinical research by developing and using more human relevant models. </a:t>
            </a:r>
          </a:p>
        </p:txBody>
      </p:sp>
    </p:spTree>
    <p:extLst>
      <p:ext uri="{BB962C8B-B14F-4D97-AF65-F5344CB8AC3E}">
        <p14:creationId xmlns:p14="http://schemas.microsoft.com/office/powerpoint/2010/main" val="389355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6A0E57-F253-ACDF-D6A4-7D4040886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15400-A24D-6B7F-4994-97D17086D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135" y="2766218"/>
            <a:ext cx="246827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EEDEC-5979-40EB-2DB6-8F48CA77E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261" y="1172308"/>
            <a:ext cx="6252307" cy="500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Sample size calculations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 is important to choose an appropriate number of animals to use in an experiment.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This information is essential for determining the validity of statistical analyses and the robustness of the experimental results.</a:t>
            </a:r>
          </a:p>
        </p:txBody>
      </p:sp>
    </p:spTree>
    <p:extLst>
      <p:ext uri="{BB962C8B-B14F-4D97-AF65-F5344CB8AC3E}">
        <p14:creationId xmlns:p14="http://schemas.microsoft.com/office/powerpoint/2010/main" val="2333876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99296-C6B3-0C81-A93D-B7DEED62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5BCE0B-6830-B7A5-5A81-E0D9A75E8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427" y="2766218"/>
            <a:ext cx="2061308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A40FB-061F-A875-9209-FCBB61D11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353" y="1094154"/>
            <a:ext cx="5619261" cy="508280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Study results can be altered when lab animals are stressed or in pain.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Animals that are consistently kept in good welfare conditions may make more reliable models, increasing the reproducibility of the studies that they are used for.</a:t>
            </a:r>
          </a:p>
        </p:txBody>
      </p:sp>
    </p:spTree>
    <p:extLst>
      <p:ext uri="{BB962C8B-B14F-4D97-AF65-F5344CB8AC3E}">
        <p14:creationId xmlns:p14="http://schemas.microsoft.com/office/powerpoint/2010/main" val="1298367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t and golden retriever laying down">
            <a:extLst>
              <a:ext uri="{FF2B5EF4-FFF2-40B4-BE49-F238E27FC236}">
                <a16:creationId xmlns:a16="http://schemas.microsoft.com/office/drawing/2014/main" id="{E12671F1-AFFE-2D63-131D-E57B22706D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0905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106"/>
          <a:stretch/>
        </p:blipFill>
        <p:spPr>
          <a:xfrm>
            <a:off x="0" y="0"/>
            <a:ext cx="122621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2C4D6C-D0B7-1FC3-BE94-7825BB707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252" y="786384"/>
            <a:ext cx="10515600" cy="1948549"/>
          </a:xfrm>
          <a:prstGeom prst="roundRect">
            <a:avLst/>
          </a:prstGeom>
          <a:solidFill>
            <a:srgbClr val="FFFFFF">
              <a:alpha val="56078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can be done to improve the quality of research involving animals?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79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37162A-179F-8459-672A-9B958C934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4790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15400-A24D-6B7F-4994-97D17086D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266" y="112774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Minimize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EEDEC-5979-40EB-2DB6-8F48CA77E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266" y="34290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Scientists often expect a certain outcome in an experiment, and they can unintentionally influence the experiment or how they interpret the data to support their preferred hypothesis.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Blinding: concealing which groups study subjects belong to from researchers conducting the study</a:t>
            </a:r>
            <a:endParaRPr lang="en-US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Randomization: randomly assigning study subjects to different control and experimental treatment groups</a:t>
            </a:r>
          </a:p>
        </p:txBody>
      </p:sp>
    </p:spTree>
    <p:extLst>
      <p:ext uri="{BB962C8B-B14F-4D97-AF65-F5344CB8AC3E}">
        <p14:creationId xmlns:p14="http://schemas.microsoft.com/office/powerpoint/2010/main" val="3602684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A8B7DC-D81B-D031-1C9C-CF82DE122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15"/>
          <a:stretch/>
        </p:blipFill>
        <p:spPr>
          <a:xfrm>
            <a:off x="0" y="1"/>
            <a:ext cx="1219200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15400-A24D-6B7F-4994-97D17086D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88" y="1000834"/>
            <a:ext cx="10515600" cy="128079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sufficient information when publishing data on work involving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EEDEC-5979-40EB-2DB6-8F48CA77E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77" y="3282461"/>
            <a:ext cx="10515600" cy="3374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Many experiments involving animals are not reproducible because important details regarding the methods researchers use in their experiments are not included in scientific publications. </a:t>
            </a:r>
          </a:p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Guidelines have been established to help researchers determine what information is essential to include in published manuscripts.</a:t>
            </a:r>
          </a:p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You will learn more about these guidelines in the activity that follows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424553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7DEF00-8503-FE73-2E43-4E11AFA2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15400-A24D-6B7F-4994-97D17086D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964936" cy="1325563"/>
          </a:xfrm>
        </p:spPr>
        <p:txBody>
          <a:bodyPr/>
          <a:lstStyle/>
          <a:p>
            <a:r>
              <a:rPr lang="en-US" b="1" dirty="0">
                <a:solidFill>
                  <a:srgbClr val="009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for Thought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EEDEC-5979-40EB-2DB6-8F48CA77E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90688"/>
            <a:ext cx="5964936" cy="480218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Even if efforts are made to make animal experimentation more reproducible, that doesn’t guarantee that results from animal studies can successfully translate to people.</a:t>
            </a:r>
          </a:p>
          <a:p>
            <a:pPr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models, including animal models, have limitations in their ability to effectively translate data to humans.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83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62EF92-CB29-CB9B-DEA3-909631B73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D82A10-BA3F-F232-9F0D-2130C504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3891E-D77C-2FB4-3E01-609B9F44A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11195"/>
          </a:xfrm>
          <a:solidFill>
            <a:srgbClr val="FFFFFF">
              <a:alpha val="54118"/>
            </a:srgbClr>
          </a:solidFill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Collins FS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Talbek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LA. 2014. “NIH plans to enhance reproducibility.” </a:t>
            </a:r>
            <a:r>
              <a:rPr lang="en-US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505(7485): 612–613.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Freedman LP, Cockburn IM, Simcoe TS. 2015. “The Economics of Reproducibility in Preclinical Research.”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PLoS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Biol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13(6): e1002165. doi:10.1371/journal.pbio.1002165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https://arriveguidelines.org/arrive-guidelines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888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571</Words>
  <Application>Microsoft Macintosh PowerPoint</Application>
  <PresentationFormat>Widescreen</PresentationFormat>
  <Paragraphs>40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Considerations for  Well-Designed  Animal Experiments</vt:lpstr>
      <vt:lpstr>Scientific research is only of value when the results can be replicated, and researchers have confidence that the data they have generated are reliable.  Reproducibility issues are a problem across all scientific disciplines, but they are particularly prevalent in animal research. </vt:lpstr>
      <vt:lpstr>Francis Collins, MD, PhD, former director of the National Institutes of Health, said:</vt:lpstr>
      <vt:lpstr>It has been estimated that 51-89% of preclinical studies, a large portion of which involve animal research, are not reproducible.  Freedman LP, Cockburn IM, Simcoe TS. 2015. “The Economics of Reproducibility in Preclinical Research.” PLoS Biol 13(6): e1002165. doi:10.1371/journal.pbio.1002165</vt:lpstr>
      <vt:lpstr>How can the 3Rs be used to address the reproducibility crisis in research involving animals?</vt:lpstr>
      <vt:lpstr>Replace</vt:lpstr>
      <vt:lpstr>Reduce</vt:lpstr>
      <vt:lpstr>Refine</vt:lpstr>
      <vt:lpstr>What can be done to improve the quality of research involving animals?</vt:lpstr>
      <vt:lpstr>Minimize bias</vt:lpstr>
      <vt:lpstr>Provide sufficient information when publishing data on work involving animals</vt:lpstr>
      <vt:lpstr>Food for Thought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Considerations for Well-Designed Experiments</dc:title>
  <dc:creator>Pam Osenkowski</dc:creator>
  <cp:lastModifiedBy>Natalie Fuller</cp:lastModifiedBy>
  <cp:revision>46</cp:revision>
  <dcterms:created xsi:type="dcterms:W3CDTF">2022-10-03T14:17:02Z</dcterms:created>
  <dcterms:modified xsi:type="dcterms:W3CDTF">2022-12-02T17:45:52Z</dcterms:modified>
</cp:coreProperties>
</file>