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4" r:id="rId3"/>
    <p:sldId id="268" r:id="rId4"/>
    <p:sldId id="272" r:id="rId5"/>
    <p:sldId id="266" r:id="rId6"/>
    <p:sldId id="270" r:id="rId7"/>
    <p:sldId id="271" r:id="rId8"/>
    <p:sldId id="259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CD0453-9F4D-B85C-A10D-853124849E08}" name="Meredith Blanchard" initials="MB" userId="S::mblanchard@navs.org::34c9a751-f32b-4115-90e3-14a07fb64b86" providerId="AD"/>
  <p188:author id="{4D282EC3-2E77-B15A-1BA1-91A501B23256}" name="Anna Madsen" initials="AM" userId="S::amadsen@navs.org::82c76307-210c-4bad-9ee3-bcbadf5a0f14" providerId="AD"/>
  <p188:author id="{794FFDD2-1C3C-65A1-AA95-789B7685702A}" name="Pam Osenkowski" initials="PO" userId="S::posenkowski@navs.org::33a0b24d-d86d-4971-a138-a51eb1dc10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1C4BC-7A46-0946-8E99-ED63521FB4AD}" v="391" dt="2022-10-18T20:00:12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47" autoAdjust="0"/>
    <p:restoredTop sz="96345"/>
  </p:normalViewPr>
  <p:slideViewPr>
    <p:cSldViewPr snapToGrid="0">
      <p:cViewPr varScale="1">
        <p:scale>
          <a:sx n="97" d="100"/>
          <a:sy n="97" d="100"/>
        </p:scale>
        <p:origin x="216" y="8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Fuller" userId="176a276c-7036-4f18-a84b-46144b85d908" providerId="ADAL" clId="{53D1C4BC-7A46-0946-8E99-ED63521FB4AD}"/>
    <pc:docChg chg="custSel modSld">
      <pc:chgData name="Natalie Fuller" userId="176a276c-7036-4f18-a84b-46144b85d908" providerId="ADAL" clId="{53D1C4BC-7A46-0946-8E99-ED63521FB4AD}" dt="2022-10-26T19:05:09.065" v="628" actId="1076"/>
      <pc:docMkLst>
        <pc:docMk/>
      </pc:docMkLst>
      <pc:sldChg chg="modSp mod">
        <pc:chgData name="Natalie Fuller" userId="176a276c-7036-4f18-a84b-46144b85d908" providerId="ADAL" clId="{53D1C4BC-7A46-0946-8E99-ED63521FB4AD}" dt="2022-10-26T19:03:41.214" v="603" actId="20577"/>
        <pc:sldMkLst>
          <pc:docMk/>
          <pc:sldMk cId="714079605" sldId="259"/>
        </pc:sldMkLst>
        <pc:spChg chg="mod">
          <ac:chgData name="Natalie Fuller" userId="176a276c-7036-4f18-a84b-46144b85d908" providerId="ADAL" clId="{53D1C4BC-7A46-0946-8E99-ED63521FB4AD}" dt="2022-10-26T19:03:41.214" v="603" actId="20577"/>
          <ac:spMkLst>
            <pc:docMk/>
            <pc:sldMk cId="714079605" sldId="259"/>
            <ac:spMk id="2" creationId="{0E074B3D-BA51-3CD1-927B-DB3CD942CF23}"/>
          </ac:spMkLst>
        </pc:spChg>
        <pc:spChg chg="mod">
          <ac:chgData name="Natalie Fuller" userId="176a276c-7036-4f18-a84b-46144b85d908" providerId="ADAL" clId="{53D1C4BC-7A46-0946-8E99-ED63521FB4AD}" dt="2022-10-26T19:03:06.760" v="596" actId="14100"/>
          <ac:spMkLst>
            <pc:docMk/>
            <pc:sldMk cId="714079605" sldId="259"/>
            <ac:spMk id="9" creationId="{DA3DDA6D-7A93-6343-8B7F-693BED8CBAF3}"/>
          </ac:spMkLst>
        </pc:spChg>
      </pc:sldChg>
      <pc:sldChg chg="modSp mod">
        <pc:chgData name="Natalie Fuller" userId="176a276c-7036-4f18-a84b-46144b85d908" providerId="ADAL" clId="{53D1C4BC-7A46-0946-8E99-ED63521FB4AD}" dt="2022-10-26T19:03:33.554" v="602" actId="20577"/>
        <pc:sldMkLst>
          <pc:docMk/>
          <pc:sldMk cId="4030668257" sldId="266"/>
        </pc:sldMkLst>
        <pc:spChg chg="mod">
          <ac:chgData name="Natalie Fuller" userId="176a276c-7036-4f18-a84b-46144b85d908" providerId="ADAL" clId="{53D1C4BC-7A46-0946-8E99-ED63521FB4AD}" dt="2022-10-26T19:03:33.554" v="602" actId="20577"/>
          <ac:spMkLst>
            <pc:docMk/>
            <pc:sldMk cId="4030668257" sldId="266"/>
            <ac:spMk id="2" creationId="{80C4B9E8-8E28-42F9-9D59-2B282B8FC823}"/>
          </ac:spMkLst>
        </pc:spChg>
      </pc:sldChg>
      <pc:sldChg chg="delSp modSp mod">
        <pc:chgData name="Natalie Fuller" userId="176a276c-7036-4f18-a84b-46144b85d908" providerId="ADAL" clId="{53D1C4BC-7A46-0946-8E99-ED63521FB4AD}" dt="2022-10-26T19:04:49.580" v="621" actId="14100"/>
        <pc:sldMkLst>
          <pc:docMk/>
          <pc:sldMk cId="4159907025" sldId="268"/>
        </pc:sldMkLst>
        <pc:spChg chg="mod">
          <ac:chgData name="Natalie Fuller" userId="176a276c-7036-4f18-a84b-46144b85d908" providerId="ADAL" clId="{53D1C4BC-7A46-0946-8E99-ED63521FB4AD}" dt="2022-10-26T19:03:14.531" v="597" actId="20577"/>
          <ac:spMkLst>
            <pc:docMk/>
            <pc:sldMk cId="4159907025" sldId="268"/>
            <ac:spMk id="2" creationId="{2199A8DD-637C-4297-A96D-180EC0B934D8}"/>
          </ac:spMkLst>
        </pc:spChg>
        <pc:spChg chg="mod">
          <ac:chgData name="Natalie Fuller" userId="176a276c-7036-4f18-a84b-46144b85d908" providerId="ADAL" clId="{53D1C4BC-7A46-0946-8E99-ED63521FB4AD}" dt="2022-10-26T19:04:49.580" v="621" actId="14100"/>
          <ac:spMkLst>
            <pc:docMk/>
            <pc:sldMk cId="4159907025" sldId="268"/>
            <ac:spMk id="3" creationId="{B68758BA-427F-42FE-A623-7AE6E888D841}"/>
          </ac:spMkLst>
        </pc:spChg>
        <pc:spChg chg="del mod">
          <ac:chgData name="Natalie Fuller" userId="176a276c-7036-4f18-a84b-46144b85d908" providerId="ADAL" clId="{53D1C4BC-7A46-0946-8E99-ED63521FB4AD}" dt="2022-10-26T19:04:17.102" v="615" actId="478"/>
          <ac:spMkLst>
            <pc:docMk/>
            <pc:sldMk cId="4159907025" sldId="268"/>
            <ac:spMk id="6" creationId="{610E8759-DDA0-48ED-A2FD-A225E9EE6E62}"/>
          </ac:spMkLst>
        </pc:spChg>
      </pc:sldChg>
      <pc:sldChg chg="modSp mod">
        <pc:chgData name="Natalie Fuller" userId="176a276c-7036-4f18-a84b-46144b85d908" providerId="ADAL" clId="{53D1C4BC-7A46-0946-8E99-ED63521FB4AD}" dt="2022-10-26T19:02:54.009" v="593" actId="962"/>
        <pc:sldMkLst>
          <pc:docMk/>
          <pc:sldMk cId="2867822545" sldId="270"/>
        </pc:sldMkLst>
        <pc:spChg chg="mod">
          <ac:chgData name="Natalie Fuller" userId="176a276c-7036-4f18-a84b-46144b85d908" providerId="ADAL" clId="{53D1C4BC-7A46-0946-8E99-ED63521FB4AD}" dt="2022-10-26T19:02:54.009" v="593" actId="962"/>
          <ac:spMkLst>
            <pc:docMk/>
            <pc:sldMk cId="2867822545" sldId="270"/>
            <ac:spMk id="9" creationId="{DA3DDA6D-7A93-6343-8B7F-693BED8CBAF3}"/>
          </ac:spMkLst>
        </pc:spChg>
      </pc:sldChg>
      <pc:sldChg chg="modSp mod">
        <pc:chgData name="Natalie Fuller" userId="176a276c-7036-4f18-a84b-46144b85d908" providerId="ADAL" clId="{53D1C4BC-7A46-0946-8E99-ED63521FB4AD}" dt="2022-10-26T19:03:49.811" v="609" actId="20577"/>
        <pc:sldMkLst>
          <pc:docMk/>
          <pc:sldMk cId="1404974783" sldId="271"/>
        </pc:sldMkLst>
        <pc:spChg chg="mod">
          <ac:chgData name="Natalie Fuller" userId="176a276c-7036-4f18-a84b-46144b85d908" providerId="ADAL" clId="{53D1C4BC-7A46-0946-8E99-ED63521FB4AD}" dt="2022-10-26T19:03:49.811" v="609" actId="20577"/>
          <ac:spMkLst>
            <pc:docMk/>
            <pc:sldMk cId="1404974783" sldId="271"/>
            <ac:spMk id="2" creationId="{A3961926-0742-75A7-C9E2-13596E7384A7}"/>
          </ac:spMkLst>
        </pc:spChg>
        <pc:spChg chg="mod">
          <ac:chgData name="Natalie Fuller" userId="176a276c-7036-4f18-a84b-46144b85d908" providerId="ADAL" clId="{53D1C4BC-7A46-0946-8E99-ED63521FB4AD}" dt="2022-10-26T19:02:58.049" v="594" actId="962"/>
          <ac:spMkLst>
            <pc:docMk/>
            <pc:sldMk cId="1404974783" sldId="271"/>
            <ac:spMk id="9" creationId="{DA3DDA6D-7A93-6343-8B7F-693BED8CBAF3}"/>
          </ac:spMkLst>
        </pc:spChg>
      </pc:sldChg>
      <pc:sldChg chg="addSp modSp mod">
        <pc:chgData name="Natalie Fuller" userId="176a276c-7036-4f18-a84b-46144b85d908" providerId="ADAL" clId="{53D1C4BC-7A46-0946-8E99-ED63521FB4AD}" dt="2022-10-26T19:02:48.599" v="592" actId="962"/>
        <pc:sldMkLst>
          <pc:docMk/>
          <pc:sldMk cId="2803292352" sldId="272"/>
        </pc:sldMkLst>
        <pc:spChg chg="mod">
          <ac:chgData name="Natalie Fuller" userId="176a276c-7036-4f18-a84b-46144b85d908" providerId="ADAL" clId="{53D1C4BC-7A46-0946-8E99-ED63521FB4AD}" dt="2022-10-26T19:02:48.599" v="592" actId="962"/>
          <ac:spMkLst>
            <pc:docMk/>
            <pc:sldMk cId="2803292352" sldId="272"/>
            <ac:spMk id="4" creationId="{F1A2C4E2-6734-7F92-4D27-5617FB0C7CA1}"/>
          </ac:spMkLst>
        </pc:spChg>
        <pc:picChg chg="add mod">
          <ac:chgData name="Natalie Fuller" userId="176a276c-7036-4f18-a84b-46144b85d908" providerId="ADAL" clId="{53D1C4BC-7A46-0946-8E99-ED63521FB4AD}" dt="2022-10-18T20:06:45.681" v="591" actId="962"/>
          <ac:picMkLst>
            <pc:docMk/>
            <pc:sldMk cId="2803292352" sldId="272"/>
            <ac:picMk id="8" creationId="{DA92A3CF-EA54-9A2E-60AA-D0B8784A856E}"/>
          </ac:picMkLst>
        </pc:picChg>
      </pc:sldChg>
      <pc:sldChg chg="delSp modSp mod">
        <pc:chgData name="Natalie Fuller" userId="176a276c-7036-4f18-a84b-46144b85d908" providerId="ADAL" clId="{53D1C4BC-7A46-0946-8E99-ED63521FB4AD}" dt="2022-10-26T19:05:09.065" v="628" actId="1076"/>
        <pc:sldMkLst>
          <pc:docMk/>
          <pc:sldMk cId="647934645" sldId="274"/>
        </pc:sldMkLst>
        <pc:spChg chg="mod">
          <ac:chgData name="Natalie Fuller" userId="176a276c-7036-4f18-a84b-46144b85d908" providerId="ADAL" clId="{53D1C4BC-7A46-0946-8E99-ED63521FB4AD}" dt="2022-10-26T19:05:09.065" v="628" actId="1076"/>
          <ac:spMkLst>
            <pc:docMk/>
            <pc:sldMk cId="647934645" sldId="274"/>
            <ac:spMk id="3" creationId="{B68758BA-427F-42FE-A623-7AE6E888D841}"/>
          </ac:spMkLst>
        </pc:spChg>
        <pc:spChg chg="del mod">
          <ac:chgData name="Natalie Fuller" userId="176a276c-7036-4f18-a84b-46144b85d908" providerId="ADAL" clId="{53D1C4BC-7A46-0946-8E99-ED63521FB4AD}" dt="2022-10-26T19:04:57.107" v="623" actId="478"/>
          <ac:spMkLst>
            <pc:docMk/>
            <pc:sldMk cId="647934645" sldId="274"/>
            <ac:spMk id="6" creationId="{610E8759-DDA0-48ED-A2FD-A225E9EE6E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7E0F8-F997-0944-A610-07C7B7364B92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F285B-D41E-5F41-8EF6-26C3CED95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0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F285B-D41E-5F41-8EF6-26C3CED953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8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F285B-D41E-5F41-8EF6-26C3CED953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9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F285B-D41E-5F41-8EF6-26C3CED953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9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7FC0B-ADA3-4F5D-B991-94ACAB3A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F14CF-86F8-4CE9-B376-F2791BE7C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079B6-30A7-40EA-91C9-0B22CD02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8F202-4391-42B9-B545-8BFDF916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CD3D0-995F-4770-9A2A-424ECE82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2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8109-E382-42AC-B430-504942556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E087C-FBE3-427A-A8C1-60DB9E395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D7935-E2F2-40EF-9258-E5F9F78A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47A89-BA7D-4206-BA88-1698A7E63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40EF1-C6AB-4645-87BE-CFB404C8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0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285F-98AF-4CDF-A44D-F86BFD82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FA8C1-8E7F-47C5-8A40-21E6CA6C2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633ED-7929-4D46-892F-D76D72AE0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6D82B-506A-4260-A52C-792E7868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743BE-82BD-40EE-B82C-F3F37ABB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1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FAD2B-9A2C-4FE9-B64F-6767E71C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438F9-34FB-4B14-B0AD-25E40A3E8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5A26A-74A8-4F03-9CC0-959296BFE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C31C7-DE08-4A13-BA49-DBC32F56F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DD69F-5EE6-4889-9D34-19C331C3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0B81-5F33-4E45-9F9C-8AE446F10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6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A4C7-43F9-4CB8-8B14-3DBB4FE05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5CE09-3010-4172-97EF-6D0C659F4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2440C-59A0-461A-9B6E-96E6FB5EA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30E21-846E-4847-8392-A750F955E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36B3AB-3CFD-46F5-9FF7-2BAE982C6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BA2D50-6E88-42DC-9A43-7CBDAE6A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A01206-FADD-4223-842A-EB420573C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114890-5F3C-473B-87CA-EC58A110E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4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4A4-77B9-44D8-9960-BD63508B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0EF05-A851-44A6-BF04-39305D13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E7B43-5B12-48D9-A41B-BE301ECB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9E0D3-4D92-4ED4-95FB-EECF999B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46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D03285-0488-40E3-8DAD-BDA67C43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FBC786-ED32-4232-8C5E-06F2C6FC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81805-3577-4962-83E0-D31C8D227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6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2484-DEB5-4F35-88A6-826C5EB1A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F87B6-2653-4129-9F71-E02C86D5B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724C5-F198-4F47-8F27-88E8167A5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CFC65-B36D-400A-AF58-717C5D95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354E6-4799-4FEF-8CB5-C67E83B56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44DC7-2FE2-4F22-AD9A-FE6A3F4C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2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B514-0C5A-4772-83FE-1E969ECD7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9B9849-9611-4A9A-A439-C3E534CA1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5C45C-A2B9-4082-9D32-AA36CD163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9ABDD-597C-4B10-A0F2-BA5B84222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E1FEF-5A1D-494E-8571-28D1F79D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1A2A4-66D1-4024-99D7-97989519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5A6A-677F-4AC0-A149-F5179C51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86E42-D519-414F-BDB9-DBD2B89C8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B3680-E2E3-4C2F-A991-42E697FC3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D03EE-B9A8-430D-BE29-3C589F64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29E9E-B7D6-49A1-8050-A880E95D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3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F6CED6-9F61-4EEE-8F9B-4DE4E52386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E8D7C-0423-4D9F-9CE4-5005BD2E2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860C0-6CE3-470F-B997-2DF8AE91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005B-DCB6-4615-97D4-9596C55A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741AF-E41C-4585-A0E0-D6AB84206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7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7D570A-09DA-4E4E-8BFE-388F3EC2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D6DE4-EA3E-4825-A589-AF2627080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BE3A6-52FC-46C7-B3C9-A5E16381C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A9BB4-D773-485F-89B2-E9F667ACAC6D}" type="datetimeFigureOut">
              <a:rPr lang="en-US" smtClean="0"/>
              <a:t>10/26/22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333CB-F824-4E38-BC3D-03249AC34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C6D39-2C23-41B0-A72A-919C0E4E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3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imulab.com/collections/traumaman-system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 frog tinted green containing title">
            <a:extLst>
              <a:ext uri="{FF2B5EF4-FFF2-40B4-BE49-F238E27FC236}">
                <a16:creationId xmlns:a16="http://schemas.microsoft.com/office/drawing/2014/main" id="{4566FC87-B225-3947-A8A5-C7E670B8F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FAC9CD-9E20-4BFE-8D43-465F67EA9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40537" y="4403033"/>
            <a:ext cx="7307867" cy="128862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</a:p>
        </p:txBody>
      </p:sp>
    </p:spTree>
    <p:extLst>
      <p:ext uri="{BB962C8B-B14F-4D97-AF65-F5344CB8AC3E}">
        <p14:creationId xmlns:p14="http://schemas.microsoft.com/office/powerpoint/2010/main" val="2550615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een triangle containing text on left side with a smiling pig">
            <a:extLst>
              <a:ext uri="{FF2B5EF4-FFF2-40B4-BE49-F238E27FC236}">
                <a16:creationId xmlns:a16="http://schemas.microsoft.com/office/drawing/2014/main" id="{58AD6136-E557-FA40-A670-7F1E9EB73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9A8DD-637C-4297-A96D-180EC0B9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66218"/>
            <a:ext cx="38354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3Rs Reviewed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58BA-427F-42FE-A623-7AE6E888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695188"/>
            <a:ext cx="5898874" cy="61628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use of methods or approaches </a:t>
            </a:r>
            <a:r>
              <a:rPr lang="en-US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not involve the use of live animals.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refers to using fewer animals to achieve the same objective in an experiment.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Refinement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refers to efforts made to reduce or eliminate the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distress that laboratory animals experience during research.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93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een triangle containing text on left with smiling pig">
            <a:extLst>
              <a:ext uri="{FF2B5EF4-FFF2-40B4-BE49-F238E27FC236}">
                <a16:creationId xmlns:a16="http://schemas.microsoft.com/office/drawing/2014/main" id="{58AD6136-E557-FA40-A670-7F1E9EB73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9A8DD-637C-4297-A96D-180EC0B9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66218"/>
            <a:ext cx="38354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58BA-427F-42FE-A623-7AE6E888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596348"/>
            <a:ext cx="5753100" cy="60965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of non-animal models, such as computer simulations or cell-based models, in place of animals. 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Some definitions of replacement include the use of animal species lower on the phylogenetic scale in place of animals higher on the phylogenetic scale.</a:t>
            </a:r>
          </a:p>
        </p:txBody>
      </p:sp>
    </p:spTree>
    <p:extLst>
      <p:ext uri="{BB962C8B-B14F-4D97-AF65-F5344CB8AC3E}">
        <p14:creationId xmlns:p14="http://schemas.microsoft.com/office/powerpoint/2010/main" val="4159907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A2C4E2-6734-7F92-4D27-5617FB0C7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588"/>
            <a:ext cx="12192000" cy="494270"/>
          </a:xfrm>
          <a:prstGeom prst="rect">
            <a:avLst/>
          </a:prstGeom>
          <a:solidFill>
            <a:srgbClr val="0090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D954F-44B9-255E-1893-FDEC6D789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13" y="500062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9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Phylogenetic Scale?</a:t>
            </a:r>
            <a:r>
              <a:rPr lang="en-US" sz="4400" b="1" dirty="0">
                <a:solidFill>
                  <a:srgbClr val="009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905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91D03-553B-BCE6-F54F-4A4D0AE79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Animal life can be sorted along a scale from very simple organisms to very complex organisms.</a:t>
            </a:r>
          </a:p>
          <a:p>
            <a:pPr lvl="1"/>
            <a:r>
              <a:rPr lang="en-US" dirty="0"/>
              <a:t>For example: worms          mice         humans</a:t>
            </a:r>
          </a:p>
          <a:p>
            <a:r>
              <a:rPr lang="en-US" dirty="0"/>
              <a:t>The assumption is that animals lower on the phylogenetic scale have a lower potential for pain perception than animals higher on the scale.</a:t>
            </a:r>
          </a:p>
        </p:txBody>
      </p:sp>
      <p:sp>
        <p:nvSpPr>
          <p:cNvPr id="5" name="Arrow: Right 4" descr="arrow pointing to right">
            <a:extLst>
              <a:ext uri="{FF2B5EF4-FFF2-40B4-BE49-F238E27FC236}">
                <a16:creationId xmlns:a16="http://schemas.microsoft.com/office/drawing/2014/main" id="{54F4CCB8-F5E0-5813-C607-ACF4FB506129}"/>
              </a:ext>
            </a:extLst>
          </p:cNvPr>
          <p:cNvSpPr/>
          <p:nvPr/>
        </p:nvSpPr>
        <p:spPr>
          <a:xfrm>
            <a:off x="4248923" y="2779415"/>
            <a:ext cx="470781" cy="172015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 descr="arrow pointing to right">
            <a:extLst>
              <a:ext uri="{FF2B5EF4-FFF2-40B4-BE49-F238E27FC236}">
                <a16:creationId xmlns:a16="http://schemas.microsoft.com/office/drawing/2014/main" id="{03BBB1F8-8D2F-EEA0-BA23-33BFC4C3662E}"/>
              </a:ext>
            </a:extLst>
          </p:cNvPr>
          <p:cNvSpPr/>
          <p:nvPr/>
        </p:nvSpPr>
        <p:spPr>
          <a:xfrm>
            <a:off x="5469632" y="2787713"/>
            <a:ext cx="470781" cy="155417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(in order from left to right) Worm, arrow pointing to right, mouse with red eyes, arrow pointing to right, human stick figure in color green">
            <a:extLst>
              <a:ext uri="{FF2B5EF4-FFF2-40B4-BE49-F238E27FC236}">
                <a16:creationId xmlns:a16="http://schemas.microsoft.com/office/drawing/2014/main" id="{DA92A3CF-EA54-9A2E-60AA-D0B8784A8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48" y="2633870"/>
            <a:ext cx="9454929" cy="531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9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triangle containing text on left with a white rabbit">
            <a:extLst>
              <a:ext uri="{FF2B5EF4-FFF2-40B4-BE49-F238E27FC236}">
                <a16:creationId xmlns:a16="http://schemas.microsoft.com/office/drawing/2014/main" id="{D22A0097-B55F-C345-A5F5-F17D9B293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2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C4B9E8-8E28-42F9-9D59-2B282B8F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32" y="2763394"/>
            <a:ext cx="401489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Replacement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40519-8165-4AA3-9011-0966EE743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6380" y="1001028"/>
            <a:ext cx="6139087" cy="49395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Replacement models: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often less expensive than animals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 less time for testing than animals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overcome the ethical issues of using animal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mimic human biology more closely than animals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668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3DDA6D-7A93-6343-8B7F-693BED8CB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94270"/>
          </a:xfrm>
          <a:prstGeom prst="rect">
            <a:avLst/>
          </a:prstGeom>
          <a:solidFill>
            <a:srgbClr val="0090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6888EF-17CE-0E1D-C9B5-E547BBF3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2" y="49427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9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Replacement Models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58269-8B3F-4D2F-8C96-6F96B61A7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2" y="2094765"/>
            <a:ext cx="65957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Non-animal Teaching Methods</a:t>
            </a:r>
            <a:endParaRPr lang="en-US" sz="2400" b="0" i="0" dirty="0">
              <a:solidFill>
                <a:srgbClr val="190B1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are many dissection products that can serve as replacements for dissection of animal specimens:</a:t>
            </a:r>
            <a:endParaRPr lang="en-US" sz="2000" b="0" i="0" strike="sngStrike" dirty="0">
              <a:solidFill>
                <a:srgbClr val="190B1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web-based programs</a:t>
            </a:r>
          </a:p>
          <a:p>
            <a:pPr lvl="1"/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apps </a:t>
            </a:r>
          </a:p>
          <a:p>
            <a:pPr lvl="1"/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3D models</a:t>
            </a:r>
          </a:p>
          <a:p>
            <a:pPr marL="457200" lvl="1" indent="0">
              <a:buNone/>
            </a:pPr>
            <a:endParaRPr lang="en-US" sz="2000" b="0" i="0" dirty="0">
              <a:solidFill>
                <a:srgbClr val="190B1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190B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 show that humane dissection tools are as good as, or better, at achieving learning goals compared to traditional dissection with animal specimens (</a:t>
            </a:r>
            <a:r>
              <a:rPr lang="en-US" sz="2000" dirty="0" err="1">
                <a:solidFill>
                  <a:srgbClr val="190B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Zemanova</a:t>
            </a:r>
            <a:r>
              <a:rPr lang="en-US" sz="2000" dirty="0">
                <a:solidFill>
                  <a:srgbClr val="190B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Knight, 2021; Ormandy et al, 2022).  </a:t>
            </a:r>
          </a:p>
        </p:txBody>
      </p:sp>
      <p:pic>
        <p:nvPicPr>
          <p:cNvPr id="2" name="Picture 1" descr="child looking at virtual frog dissection on iPad">
            <a:extLst>
              <a:ext uri="{FF2B5EF4-FFF2-40B4-BE49-F238E27FC236}">
                <a16:creationId xmlns:a16="http://schemas.microsoft.com/office/drawing/2014/main" id="{61C34B8D-13B4-44EA-B343-389FFD21BF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49"/>
          <a:stretch/>
        </p:blipFill>
        <p:spPr>
          <a:xfrm>
            <a:off x="7092121" y="2094765"/>
            <a:ext cx="4893102" cy="393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2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3DDA6D-7A93-6343-8B7F-693BED8CB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94270"/>
          </a:xfrm>
          <a:prstGeom prst="rect">
            <a:avLst/>
          </a:prstGeom>
          <a:solidFill>
            <a:srgbClr val="0090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961926-0742-75A7-C9E2-13596E738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2" y="631736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9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Replacement Models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58269-8B3F-4D2F-8C96-6F96B61A7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2" y="2094765"/>
            <a:ext cx="73575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Human-Relevant Simulators</a:t>
            </a:r>
            <a:endParaRPr lang="en-US" sz="2400" b="0" i="0" dirty="0">
              <a:solidFill>
                <a:srgbClr val="190B1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190B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trauma life support courses are offered to physicians to teach them how to safely care for trauma patients</a:t>
            </a:r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Physicians learn how to assess a patient’s condition</a:t>
            </a:r>
            <a:r>
              <a:rPr lang="en-US" sz="2000" dirty="0">
                <a:solidFill>
                  <a:srgbClr val="190B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how to resuscitate and stabilize trauma patients.</a:t>
            </a:r>
          </a:p>
          <a:p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While the use of animals, like pigs and goats,</a:t>
            </a:r>
            <a:r>
              <a:rPr lang="en-US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were</a:t>
            </a:r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more commonplace in these courses years ago, use of sophisticated simulators, like </a:t>
            </a:r>
            <a:r>
              <a:rPr lang="en-US" sz="2000" b="0" i="0" dirty="0" err="1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Simulab’s</a:t>
            </a:r>
            <a:r>
              <a:rPr lang="en-US" sz="2000" b="0" i="0" dirty="0">
                <a:solidFill>
                  <a:srgbClr val="190B1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Trauma Man, have largely replaced animal use in this area.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Man torso and head dummy">
            <a:extLst>
              <a:ext uri="{FF2B5EF4-FFF2-40B4-BE49-F238E27FC236}">
                <a16:creationId xmlns:a16="http://schemas.microsoft.com/office/drawing/2014/main" id="{2BDABBEB-4B85-47F4-8243-AF86241A1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501" y="1718109"/>
            <a:ext cx="4638527" cy="46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74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3DDA6D-7A93-6343-8B7F-693BED8CB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596348"/>
          </a:xfrm>
          <a:prstGeom prst="rect">
            <a:avLst/>
          </a:prstGeom>
          <a:solidFill>
            <a:srgbClr val="0090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074B3D-BA51-3CD1-927B-DB3CD942C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427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90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Replacement Models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58BA-427F-42FE-A623-7AE6E888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2" y="1621036"/>
            <a:ext cx="8948058" cy="5036351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Sophisticated Cell-Based Models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Organoids and organs-on-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hips can mimic some of the structure and function of real organs.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can be used as disease models and in toxicology and drug discovery studies.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They have the potential to replace animal models in many areas of research.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Models of many human organs, including the kidney, liver, heart and lung, have already been developed and are in use today.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colorful, cell-based model">
            <a:extLst>
              <a:ext uri="{FF2B5EF4-FFF2-40B4-BE49-F238E27FC236}">
                <a16:creationId xmlns:a16="http://schemas.microsoft.com/office/drawing/2014/main" id="{3963BB23-3EAC-4BB2-86BB-90A99259E1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8"/>
          <a:stretch/>
        </p:blipFill>
        <p:spPr>
          <a:xfrm>
            <a:off x="9161440" y="1156517"/>
            <a:ext cx="2775362" cy="2828392"/>
          </a:xfrm>
          <a:prstGeom prst="rect">
            <a:avLst/>
          </a:prstGeom>
        </p:spPr>
      </p:pic>
      <p:pic>
        <p:nvPicPr>
          <p:cNvPr id="7" name="Picture 6" descr="A picture containing 2 organ-on-chip models">
            <a:extLst>
              <a:ext uri="{FF2B5EF4-FFF2-40B4-BE49-F238E27FC236}">
                <a16:creationId xmlns:a16="http://schemas.microsoft.com/office/drawing/2014/main" id="{512C7F76-E356-48AE-BACD-3A46B6EF58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7" r="17259"/>
          <a:stretch/>
        </p:blipFill>
        <p:spPr>
          <a:xfrm>
            <a:off x="9161441" y="4266150"/>
            <a:ext cx="2775362" cy="212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79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with a cat on the right tinted green, white on the left with text">
            <a:extLst>
              <a:ext uri="{FF2B5EF4-FFF2-40B4-BE49-F238E27FC236}">
                <a16:creationId xmlns:a16="http://schemas.microsoft.com/office/drawing/2014/main" id="{071C4666-8473-FB44-A76E-228B0956E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91F35F-FA8F-42C4-A63F-CB020CBD1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4BD8F-1621-4BD4-B01F-4D1E7D46B13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FF">
              <a:alpha val="50196"/>
            </a:srgbClr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C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Ormandy, E. et al. (2022). Animal dissection vs. non-animal teaching methods: A systematic review of pedagogical value. </a:t>
            </a:r>
            <a:r>
              <a:rPr lang="en-CA" sz="2400" i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American Biology Teacher</a:t>
            </a:r>
            <a:r>
              <a:rPr lang="en-C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Volume 84, No. 7.</a:t>
            </a:r>
            <a:endParaRPr lang="en-US" sz="2400" i="1" dirty="0">
              <a:effectLst/>
            </a:endParaRPr>
          </a:p>
          <a:p>
            <a:pPr marL="0">
              <a:spcBef>
                <a:spcPts val="0"/>
              </a:spcBef>
            </a:pPr>
            <a:endParaRPr lang="en-US" sz="2400" i="1" dirty="0"/>
          </a:p>
          <a:p>
            <a:pPr marL="0">
              <a:spcBef>
                <a:spcPts val="0"/>
              </a:spcBef>
            </a:pPr>
            <a:r>
              <a:rPr lang="en-US" sz="2400" i="1" dirty="0" err="1">
                <a:effectLst/>
              </a:rPr>
              <a:t>Traumaman</a:t>
            </a:r>
            <a:r>
              <a:rPr lang="en-US" sz="2400" i="1" dirty="0">
                <a:effectLst/>
              </a:rPr>
              <a:t> System</a:t>
            </a:r>
            <a:r>
              <a:rPr lang="en-US" sz="2400" dirty="0">
                <a:effectLst/>
              </a:rPr>
              <a:t>. </a:t>
            </a:r>
            <a:r>
              <a:rPr lang="en-US" sz="2400" dirty="0" err="1">
                <a:effectLst/>
              </a:rPr>
              <a:t>Simulab</a:t>
            </a:r>
            <a:r>
              <a:rPr lang="en-US" sz="2400" dirty="0">
                <a:effectLst/>
              </a:rPr>
              <a:t> Corporation. </a:t>
            </a:r>
            <a:r>
              <a:rPr lang="en-US" sz="2400" dirty="0">
                <a:effectLst/>
                <a:hlinkClick r:id="rId3"/>
              </a:rPr>
              <a:t>https://simulab.com/collections/traumaman-system</a:t>
            </a:r>
            <a:endParaRPr lang="en-US" sz="2400" dirty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effectLst/>
              </a:rPr>
              <a:t> </a:t>
            </a:r>
          </a:p>
          <a:p>
            <a:pPr marL="0">
              <a:spcBef>
                <a:spcPts val="0"/>
              </a:spcBef>
            </a:pPr>
            <a:r>
              <a:rPr lang="en-US" sz="2400" dirty="0">
                <a:effectLst/>
              </a:rPr>
              <a:t>U.S. Department of Health and Human Services. </a:t>
            </a:r>
            <a:r>
              <a:rPr lang="en-US" sz="2400" i="1" dirty="0">
                <a:effectLst/>
              </a:rPr>
              <a:t>Meet Chip</a:t>
            </a:r>
            <a:r>
              <a:rPr lang="en-US" sz="2400" dirty="0">
                <a:effectLst/>
              </a:rPr>
              <a:t>. National Center for Advancing Translational Sciences. https://ncats.nih.gov/tissuechip/chip </a:t>
            </a:r>
          </a:p>
          <a:p>
            <a:pPr marL="0" indent="0">
              <a:spcBef>
                <a:spcPts val="0"/>
              </a:spcBef>
              <a:buNone/>
            </a:pPr>
            <a:endParaRPr lang="en-CA" sz="2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CA" sz="2400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Zemanova</a:t>
            </a:r>
            <a:r>
              <a:rPr lang="en-C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M.A. &amp; Knight, A. (2021). The educational efficacy of humane teaching methods: A systematic review of the evidence. </a:t>
            </a:r>
            <a:r>
              <a:rPr lang="en-CA" sz="2400" i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Animals,</a:t>
            </a:r>
            <a:r>
              <a:rPr lang="en-CA" sz="24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11(1), 114.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CA" sz="2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4842</TotalTime>
  <Words>537</Words>
  <Application>Microsoft Macintosh PowerPoint</Application>
  <PresentationFormat>Widescreen</PresentationFormat>
  <Paragraphs>55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Replacement</vt:lpstr>
      <vt:lpstr>The 3Rs Reviewed</vt:lpstr>
      <vt:lpstr>Replacement </vt:lpstr>
      <vt:lpstr>What is the Phylogenetic Scale? </vt:lpstr>
      <vt:lpstr> Replacement </vt:lpstr>
      <vt:lpstr>Examples of Replacement Models</vt:lpstr>
      <vt:lpstr>Examples of Replacement Models  </vt:lpstr>
      <vt:lpstr>Examples of Replacement Models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the 3Rs</dc:title>
  <dc:creator>Anna Madsen</dc:creator>
  <cp:lastModifiedBy>Natalie Fuller</cp:lastModifiedBy>
  <cp:revision>106</cp:revision>
  <dcterms:created xsi:type="dcterms:W3CDTF">2022-01-28T17:15:38Z</dcterms:created>
  <dcterms:modified xsi:type="dcterms:W3CDTF">2022-10-26T19:05:14Z</dcterms:modified>
</cp:coreProperties>
</file>